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0" r:id="rId4"/>
    <p:sldId id="261" r:id="rId5"/>
    <p:sldId id="258" r:id="rId6"/>
    <p:sldId id="263" r:id="rId7"/>
    <p:sldId id="267" r:id="rId8"/>
    <p:sldId id="272" r:id="rId9"/>
    <p:sldId id="268" r:id="rId10"/>
    <p:sldId id="270" r:id="rId11"/>
    <p:sldId id="271" r:id="rId12"/>
    <p:sldId id="273" r:id="rId13"/>
    <p:sldId id="277" r:id="rId14"/>
    <p:sldId id="280" r:id="rId15"/>
    <p:sldId id="281" r:id="rId16"/>
    <p:sldId id="284" r:id="rId17"/>
    <p:sldId id="285" r:id="rId18"/>
    <p:sldId id="278" r:id="rId19"/>
    <p:sldId id="286" r:id="rId20"/>
    <p:sldId id="290" r:id="rId21"/>
    <p:sldId id="289" r:id="rId22"/>
    <p:sldId id="279" r:id="rId23"/>
    <p:sldId id="291" r:id="rId24"/>
    <p:sldId id="274" r:id="rId25"/>
    <p:sldId id="276" r:id="rId26"/>
    <p:sldId id="269" r:id="rId27"/>
    <p:sldId id="292" r:id="rId28"/>
    <p:sldId id="293" r:id="rId29"/>
    <p:sldId id="297" r:id="rId30"/>
    <p:sldId id="298" r:id="rId31"/>
    <p:sldId id="299" r:id="rId32"/>
    <p:sldId id="300" r:id="rId33"/>
    <p:sldId id="301" r:id="rId34"/>
    <p:sldId id="312" r:id="rId35"/>
    <p:sldId id="313" r:id="rId36"/>
    <p:sldId id="314" r:id="rId37"/>
    <p:sldId id="315" r:id="rId38"/>
    <p:sldId id="316" r:id="rId39"/>
    <p:sldId id="294" r:id="rId40"/>
    <p:sldId id="317" r:id="rId41"/>
    <p:sldId id="318" r:id="rId42"/>
    <p:sldId id="319" r:id="rId43"/>
    <p:sldId id="287" r:id="rId44"/>
    <p:sldId id="288" r:id="rId45"/>
    <p:sldId id="322" r:id="rId46"/>
    <p:sldId id="324" r:id="rId47"/>
    <p:sldId id="326" r:id="rId48"/>
    <p:sldId id="325" r:id="rId49"/>
    <p:sldId id="323" r:id="rId50"/>
    <p:sldId id="327" r:id="rId51"/>
    <p:sldId id="328" r:id="rId52"/>
    <p:sldId id="330" r:id="rId53"/>
    <p:sldId id="329" r:id="rId54"/>
    <p:sldId id="331" r:id="rId55"/>
    <p:sldId id="332" r:id="rId56"/>
    <p:sldId id="334" r:id="rId57"/>
    <p:sldId id="337" r:id="rId58"/>
    <p:sldId id="333" r:id="rId59"/>
    <p:sldId id="259" r:id="rId60"/>
    <p:sldId id="262" r:id="rId61"/>
    <p:sldId id="266" r:id="rId62"/>
    <p:sldId id="264" r:id="rId63"/>
    <p:sldId id="335" r:id="rId64"/>
    <p:sldId id="336" r:id="rId65"/>
    <p:sldId id="265" r:id="rId66"/>
    <p:sldId id="321" r:id="rId67"/>
    <p:sldId id="32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DDE1-3468-404F-B5C4-D8075E05276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2AE10-3CE8-CB40-A339-AAEA41F2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CB78D65-82F2-164D-9A56-979CA5079E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9BD802-B7B4-0749-9145-B21F806A9DBC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881B83B-70BA-5144-88B0-FDEB86861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FBC2D5A-5F73-0E4F-B679-8A4954B32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4652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F10BBCD-4A26-414E-9A8B-F76CFECA5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DA738B-D86C-7542-8A8D-B5FA85080538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ECC46109-FA99-894A-9E26-892750ABC1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AF82217-525A-D34C-AC8F-C9D3876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360048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DAD1CDEB-E724-BC4B-BC68-24F9DDF18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9DE950D4-07A8-0049-9A10-6A5DD9AF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A721EB02-5E10-3C44-BAEA-E5908E9EC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65626E-C762-C341-AC55-1D61527488D9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185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267678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3A04C9A7-2E74-B548-9BA0-FF69C6C25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FAB0873F-1A2C-974E-A6E5-447F6A38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0689F963-24D8-164C-9F68-44FDE268E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B049B5-894F-0646-A80A-EFBC7133F0B0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4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783518CD-D36F-CC4F-AC22-3F7210AC9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B6ADEC-8185-2344-A769-33C9FDCEDF8B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271D6844-B85F-D74E-8F5E-503282FD9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04579B-997F-D24D-9C6E-5FE10D9FE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789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7D3DE63A-5470-6D41-B0F6-04A139B85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73D35EB6-9782-144E-B427-CD77C41B7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83C4F0C6-D8BE-124E-A70D-184979E9F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E09030C-897C-424E-8FAA-E409AC50C20D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25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A35978E5-0218-FF47-95FA-A9A77417E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9E2E9C2E-7EDA-D749-92AD-BB46F21E1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54EA9BDA-533C-CE41-A4C2-0A953DA04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B2F54E-709C-1044-854C-FE1484CB49B7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36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94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0DDBD6F9-F813-BD49-B9BF-FC58D3EB20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E4D5B6-F5DA-E34D-BCEC-AD1340F119D8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63A1837-2E40-1246-9E52-EB53D2BC0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0D83F16-7E37-5A43-8DC0-F08EDF522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94722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D4C6DE39-182F-AC45-A85F-BAC0C566B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4885A32-4F71-504A-9283-BF59C8A1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D2751CA3-C930-974E-819C-418C9EF1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1181FC-C684-E640-82A4-1180E370E821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77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AA0D52F-ACED-D64D-9CB2-A67FEEBD6D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CDE0C0-10E6-6C42-A2A8-B2B155418400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A36021E-323A-5B42-8C6D-40F17B94E2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D35F29D-6247-F948-9742-38A57D126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Leached to gw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524335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52D43FE6-3DB4-5E48-A4A5-DB251E1908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A848234C-D6F6-2A43-A36D-1E6CC8419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by another microbe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Adsorbed on soil complex (available)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Fixed on clay (unavailable)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Volatized as ammonia (NH3)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Oxidized by nitrifying microbes (nitrification)</a:t>
            </a: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E4462DAB-2CAD-594F-8631-1CB2A4908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F12647-DDF2-644C-8B2B-72FEE427A0C9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24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2AA6-516B-0646-A205-5E72F2196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533A8-D171-D944-B28D-A298F337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6B0-0842-E94E-9CDF-646FE463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CFA4-2042-2F40-BCE4-4AFFA0BC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1A3F-69BF-C045-B417-3CC4BAD8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231C-B819-584A-BE0D-74D4F42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B0474-4C58-4D4F-9A50-903FDF09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DA1A-4235-E240-B143-2988C88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5659-0C49-A74F-9269-835F2E50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9A7D-72A2-2542-BF32-D29DBE34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793F1-8838-AE4F-B4A5-38B4A3D04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D39B0-3BFE-8341-835E-36910A77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397C-1790-CB46-A89A-C4F578D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566D-8D20-7045-9575-125CB2B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F581-4727-E640-8FC6-B90CBE41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D5AF-C745-1B47-A0D3-838F3318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4565E-0677-6045-AF1A-411F8A18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ED46-6A6C-A544-927C-0E5DE5B6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F923-B5BA-3E42-AC0B-76DB275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F323F-D44C-F742-8A8C-AA4DD056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B602-2CF4-EF43-9A3D-2EF29835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59DF-3DDD-E74D-9D4E-18B191FD1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D899-1BA4-9C4A-AF0F-D7772031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71742-F8B4-8943-A7C7-A7F41382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BD12-5EDB-2349-B1C2-3B23ACC7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1B7E-EAFC-2D47-8F12-49DFCC36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39A5-6E35-004A-8DA7-3E965FFA1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A8FAD-3DDA-C24A-A1EB-9A90C97DE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2104C-F6E7-FD4D-B5E8-25CECEB7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CEFAF-BA0E-FC46-8036-F41E87DA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BC6F5-5D10-DA43-B371-D6AB4E14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0FE4-8ADB-E243-B028-D74DA2AA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BDCD8-C9BF-2348-9FC6-1D206FF8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B1C-A9AE-7842-9730-E0D16DC1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B349B-6F3F-D14A-A602-A04AED49E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AE75D-0C58-A242-B838-D1E8D2CFF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CC70-6B13-924A-92F9-58E56AF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3FADA-A71C-DD4F-993E-46D69028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E3E49-72E2-F14D-B052-6E083FFC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B29-7E30-AF49-90EE-821AAEB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D6905-131C-5047-8FF4-946042D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E27E-2F6E-534B-8CE7-FFC12B88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D9BA8-2BA8-BE4E-A048-470D2189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26509-D92A-D44A-AAFC-058AD106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0404-B446-284C-92D7-1F872124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CB17-73B5-F24C-91A1-48F27D59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5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F2F6-0978-514C-8B59-E408C011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65E2-CAA2-104C-B393-42717D16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3CB96-6207-044B-A167-41FB2C0D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2180D-BAC4-E144-8D71-53E98357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DC32B-F924-1946-9F0F-45CE44C2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0F993-6611-A149-B9D9-BF154C3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A26-D63F-CC43-9C22-AB1090C6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A51D0-A900-1843-B5D0-47CB43559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DB542-E178-E946-B5D1-35340208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A48B5-3A62-FA41-B9FD-513E617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562B-113A-A54F-90AB-AA601DAA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8247A-B7E0-CA4D-AA5D-034785CB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40195-13A3-124B-A91E-C6259AB4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46A8C-C96B-FB46-9C29-C825A16D1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A526-FCE5-AA4D-A3E5-590852B8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8748B-2B13-084E-8374-3F1E323DFE7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CF19-342B-1D49-B0AD-D52B823DF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D95A6-C088-8247-A776-4398D28B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5777-AA97-7D4B-B7AB-BB3BBF896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Nutrients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80712-2BD1-0046-A44C-9D05B8125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October 15, </a:t>
            </a:r>
            <a:r>
              <a:rPr lang="en-US" dirty="0">
                <a:solidFill>
                  <a:srgbClr val="7030A0"/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566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microbial activity</a:t>
            </a:r>
          </a:p>
        </p:txBody>
      </p:sp>
    </p:spTree>
    <p:extLst>
      <p:ext uri="{BB962C8B-B14F-4D97-AF65-F5344CB8AC3E}">
        <p14:creationId xmlns:p14="http://schemas.microsoft.com/office/powerpoint/2010/main" val="181344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536-571D-C447-8F7D-BBC7A7C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A0DF-4546-9A49-BFE4-653646C57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solidFill>
                  <a:srgbClr val="7030A0"/>
                </a:solidFill>
              </a:rPr>
              <a:t>N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</a:p>
          <a:p>
            <a:pPr lvl="1"/>
            <a:r>
              <a:rPr lang="en-US" dirty="0"/>
              <a:t>Nitrogen </a:t>
            </a:r>
            <a:r>
              <a:rPr lang="en-US" dirty="0">
                <a:solidFill>
                  <a:srgbClr val="FF0000"/>
                </a:solidFill>
              </a:rPr>
              <a:t>gas</a:t>
            </a:r>
          </a:p>
          <a:p>
            <a:pPr lvl="1"/>
            <a:r>
              <a:rPr lang="en-US" dirty="0"/>
              <a:t>Lots in the atmosphere</a:t>
            </a:r>
          </a:p>
          <a:p>
            <a:pPr lvl="1"/>
            <a:r>
              <a:rPr lang="en-US" dirty="0"/>
              <a:t>Cannot be taken up by plants or most microbes (just N fixers)</a:t>
            </a:r>
          </a:p>
          <a:p>
            <a:r>
              <a:rPr lang="en-US" dirty="0">
                <a:solidFill>
                  <a:srgbClr val="7030A0"/>
                </a:solidFill>
              </a:rPr>
              <a:t>NO</a:t>
            </a:r>
            <a:r>
              <a:rPr lang="en-US" baseline="-25000" dirty="0">
                <a:solidFill>
                  <a:srgbClr val="7030A0"/>
                </a:solidFill>
              </a:rPr>
              <a:t>3</a:t>
            </a:r>
            <a:r>
              <a:rPr lang="en-US" baseline="30000" dirty="0">
                <a:solidFill>
                  <a:srgbClr val="7030A0"/>
                </a:solidFill>
              </a:rPr>
              <a:t>-</a:t>
            </a:r>
          </a:p>
          <a:p>
            <a:pPr lvl="1"/>
            <a:r>
              <a:rPr lang="en-US" dirty="0"/>
              <a:t>Nitrate</a:t>
            </a:r>
          </a:p>
          <a:p>
            <a:pPr lvl="1"/>
            <a:r>
              <a:rPr lang="en-US" dirty="0"/>
              <a:t>Highly 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NH</a:t>
            </a:r>
            <a:r>
              <a:rPr lang="en-US" baseline="-25000" dirty="0">
                <a:solidFill>
                  <a:srgbClr val="7030A0"/>
                </a:solidFill>
              </a:rPr>
              <a:t>4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Ammonium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Dissolved organic N (DON)</a:t>
            </a:r>
          </a:p>
          <a:p>
            <a:pPr lvl="1"/>
            <a:r>
              <a:rPr lang="en-US" dirty="0"/>
              <a:t>Organic (contains C)</a:t>
            </a:r>
          </a:p>
          <a:p>
            <a:pPr lvl="1"/>
            <a:r>
              <a:rPr lang="en-US" dirty="0"/>
              <a:t>Produced by dead organisms</a:t>
            </a:r>
          </a:p>
          <a:p>
            <a:pPr lvl="1"/>
            <a:r>
              <a:rPr lang="en-US" dirty="0"/>
              <a:t>Cannot be taken up by plants</a:t>
            </a:r>
          </a:p>
          <a:p>
            <a:pPr lvl="1"/>
            <a:r>
              <a:rPr lang="en-US" dirty="0"/>
              <a:t>Can be broken down by microbes</a:t>
            </a:r>
          </a:p>
        </p:txBody>
      </p:sp>
    </p:spTree>
    <p:extLst>
      <p:ext uri="{BB962C8B-B14F-4D97-AF65-F5344CB8AC3E}">
        <p14:creationId xmlns:p14="http://schemas.microsoft.com/office/powerpoint/2010/main" val="239437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7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6714698" y="900752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1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A8D-A1FD-AD45-810C-8698E75D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Biological N fixation</a:t>
            </a:r>
            <a:r>
              <a:rPr lang="en-US" dirty="0"/>
              <a:t>: N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NH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dirty="0"/>
          </a:p>
        </p:txBody>
      </p:sp>
      <p:pic>
        <p:nvPicPr>
          <p:cNvPr id="4" name="Picture 3" descr="NFixers.png">
            <a:extLst>
              <a:ext uri="{FF2B5EF4-FFF2-40B4-BE49-F238E27FC236}">
                <a16:creationId xmlns:a16="http://schemas.microsoft.com/office/drawing/2014/main" id="{85B2A305-F0E5-144A-840D-81989DEF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38" y="1690688"/>
            <a:ext cx="6750524" cy="50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22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Heterocysts.jpg">
            <a:extLst>
              <a:ext uri="{FF2B5EF4-FFF2-40B4-BE49-F238E27FC236}">
                <a16:creationId xmlns:a16="http://schemas.microsoft.com/office/drawing/2014/main" id="{63F068D7-DFD2-5440-949D-E45D2F4C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3158319"/>
            <a:ext cx="42545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4C075A4-CE8B-E743-96C8-D48CE76F0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889" y="2396319"/>
            <a:ext cx="2622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rgbClr val="7030A0"/>
                </a:solidFill>
              </a:rPr>
              <a:t>Heterocysts</a:t>
            </a:r>
            <a:endParaRPr lang="en-US" altLang="en-US" sz="3600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305672-63AC-084C-93A6-A8577FC11AB1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>
            <a:off x="2606722" y="3042432"/>
            <a:ext cx="368442" cy="151592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>
            <a:extLst>
              <a:ext uri="{FF2B5EF4-FFF2-40B4-BE49-F238E27FC236}">
                <a16:creationId xmlns:a16="http://schemas.microsoft.com/office/drawing/2014/main" id="{C0386F61-1FE6-4444-8D14-1A8902F6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94" y="893928"/>
            <a:ext cx="38862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B362DD1-4AF3-6247-9B9C-054E1D95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83" y="893928"/>
            <a:ext cx="1878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7030A0"/>
                </a:solidFill>
              </a:rPr>
              <a:t>Nodules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08FCA7-FBF1-8146-A1BA-A15EFF2A74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51394" y="1655928"/>
            <a:ext cx="1600200" cy="3810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31505EF5-5B7F-6744-AE90-5988D9DBF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594" y="4399128"/>
            <a:ext cx="341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7030A0"/>
                </a:solidFill>
              </a:rPr>
              <a:t>Soil Aggregates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8F9954-210E-5B48-B7C0-0DC7831B263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32594" y="3484728"/>
            <a:ext cx="609600" cy="8382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2872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60F-5209-D243-9279-14B3BF29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B59F-B813-3040-B434-28731E80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wouldn’t all plants associate with N fixing bacteria?</a:t>
            </a:r>
          </a:p>
          <a:p>
            <a:r>
              <a:rPr lang="en-US" sz="4400" dirty="0"/>
              <a:t>Where would you expect to find plants that associate with N fixing bacteria? </a:t>
            </a:r>
          </a:p>
        </p:txBody>
      </p:sp>
    </p:spTree>
    <p:extLst>
      <p:ext uri="{BB962C8B-B14F-4D97-AF65-F5344CB8AC3E}">
        <p14:creationId xmlns:p14="http://schemas.microsoft.com/office/powerpoint/2010/main" val="151964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4791E-409E-7941-8959-045D312E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1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BBCA2-3E1F-EC4E-93BC-F73C7D9C9AC8}"/>
              </a:ext>
            </a:extLst>
          </p:cNvPr>
          <p:cNvSpPr txBox="1"/>
          <p:nvPr/>
        </p:nvSpPr>
        <p:spPr>
          <a:xfrm>
            <a:off x="10170228" y="6488668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Menge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65449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67950" y="398514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BDE6C-B536-6242-8393-913224D218AB}"/>
              </a:ext>
            </a:extLst>
          </p:cNvPr>
          <p:cNvSpPr/>
          <p:nvPr/>
        </p:nvSpPr>
        <p:spPr>
          <a:xfrm>
            <a:off x="5167949" y="5503460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1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Constantly happening in soil and determined by the amount of 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produced by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32912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BEF6-F2C4-E146-B6B7-655DBAEF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essential nutrients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5E78-5F72-5B40-B170-99116EE78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amount explains spatial and temporal variability in nitrification</a:t>
            </a:r>
          </a:p>
        </p:txBody>
      </p:sp>
    </p:spTree>
    <p:extLst>
      <p:ext uri="{BB962C8B-B14F-4D97-AF65-F5344CB8AC3E}">
        <p14:creationId xmlns:p14="http://schemas.microsoft.com/office/powerpoint/2010/main" val="2341384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Consequences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gas production (NO, N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O, N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more mobile</a:t>
            </a:r>
          </a:p>
        </p:txBody>
      </p:sp>
    </p:spTree>
    <p:extLst>
      <p:ext uri="{BB962C8B-B14F-4D97-AF65-F5344CB8AC3E}">
        <p14:creationId xmlns:p14="http://schemas.microsoft.com/office/powerpoint/2010/main" val="2642537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3708638" y="88710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2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F9F8-26DC-6A4B-A26F-11829CE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Denitrification: NO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NO, N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O  N</a:t>
            </a:r>
            <a:r>
              <a:rPr lang="en-US" baseline="-25000" dirty="0">
                <a:sym typeface="Wingdings" pitchFamily="2" charset="2"/>
              </a:rPr>
              <a:t>2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20D60-3816-4B4F-8995-CD3CF0E969E2}"/>
              </a:ext>
            </a:extLst>
          </p:cNvPr>
          <p:cNvSpPr txBox="1"/>
          <p:nvPr/>
        </p:nvSpPr>
        <p:spPr>
          <a:xfrm>
            <a:off x="8393373" y="3111690"/>
            <a:ext cx="35211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Occurs under high NO</a:t>
            </a:r>
            <a:r>
              <a:rPr lang="en-US" sz="3200" baseline="-25000" dirty="0"/>
              <a:t>3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70C0"/>
                </a:solidFill>
              </a:rPr>
              <a:t>low O</a:t>
            </a:r>
            <a:r>
              <a:rPr lang="en-US" sz="3200" baseline="-25000" dirty="0">
                <a:solidFill>
                  <a:srgbClr val="0070C0"/>
                </a:solidFill>
              </a:rPr>
              <a:t>2</a:t>
            </a:r>
            <a:r>
              <a:rPr lang="en-US" sz="3200" dirty="0">
                <a:solidFill>
                  <a:srgbClr val="0070C0"/>
                </a:solidFill>
              </a:rPr>
              <a:t> conditions </a:t>
            </a:r>
            <a:r>
              <a:rPr lang="en-US" sz="3200" dirty="0"/>
              <a:t>(e.g., high soil moisture)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26F38-48C3-8145-B24C-4510D923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9" y="1865572"/>
            <a:ext cx="5813053" cy="4194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DF92F-19BD-B74B-8463-0CC58F4F604D}"/>
              </a:ext>
            </a:extLst>
          </p:cNvPr>
          <p:cNvSpPr txBox="1"/>
          <p:nvPr/>
        </p:nvSpPr>
        <p:spPr>
          <a:xfrm>
            <a:off x="10455156" y="648866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Bouwman</a:t>
            </a:r>
            <a:r>
              <a:rPr lang="en-US" dirty="0"/>
              <a:t> (1998)</a:t>
            </a:r>
          </a:p>
        </p:txBody>
      </p:sp>
    </p:spTree>
    <p:extLst>
      <p:ext uri="{BB962C8B-B14F-4D97-AF65-F5344CB8AC3E}">
        <p14:creationId xmlns:p14="http://schemas.microsoft.com/office/powerpoint/2010/main" val="75978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4107976" y="4694830"/>
            <a:ext cx="132383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9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</a:p>
        </p:txBody>
      </p:sp>
      <p:pic>
        <p:nvPicPr>
          <p:cNvPr id="3" name="Picture 3" descr="Assimilation.jpg">
            <a:extLst>
              <a:ext uri="{FF2B5EF4-FFF2-40B4-BE49-F238E27FC236}">
                <a16:creationId xmlns:a16="http://schemas.microsoft.com/office/drawing/2014/main" id="{BA9524DF-8422-EF4F-86C0-D77672285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31" y="1531959"/>
            <a:ext cx="7697338" cy="513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45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9F62A-3FA0-0247-862C-F2387D8CAFDC}"/>
              </a:ext>
            </a:extLst>
          </p:cNvPr>
          <p:cNvSpPr txBox="1"/>
          <p:nvPr/>
        </p:nvSpPr>
        <p:spPr>
          <a:xfrm>
            <a:off x="36395" y="2122704"/>
            <a:ext cx="3503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Ammonification =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905481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Mineralization</a:t>
            </a:r>
            <a:r>
              <a:rPr lang="en-US" dirty="0"/>
              <a:t>: Organic N </a:t>
            </a:r>
            <a:r>
              <a:rPr lang="en-US" dirty="0">
                <a:sym typeface="Wingdings" pitchFamily="2" charset="2"/>
              </a:rPr>
              <a:t> Inorganic 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74E1A0-204D-1E47-ADD9-D19A0671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1"/>
          <a:stretch>
            <a:fillRect/>
          </a:stretch>
        </p:blipFill>
        <p:spPr bwMode="auto">
          <a:xfrm>
            <a:off x="2256430" y="2265528"/>
            <a:ext cx="7679140" cy="445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23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Group 3">
            <a:extLst>
              <a:ext uri="{FF2B5EF4-FFF2-40B4-BE49-F238E27FC236}">
                <a16:creationId xmlns:a16="http://schemas.microsoft.com/office/drawing/2014/main" id="{9BA59C04-867E-A14A-9D28-C889008D0D14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0970" name="Picture 4">
              <a:extLst>
                <a:ext uri="{FF2B5EF4-FFF2-40B4-BE49-F238E27FC236}">
                  <a16:creationId xmlns:a16="http://schemas.microsoft.com/office/drawing/2014/main" id="{2ADBED92-58B7-5443-9E25-4D2859AFCB9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1" name="Rectangle 5">
              <a:extLst>
                <a:ext uri="{FF2B5EF4-FFF2-40B4-BE49-F238E27FC236}">
                  <a16:creationId xmlns:a16="http://schemas.microsoft.com/office/drawing/2014/main" id="{451E043F-9CB9-E146-811D-BDD68747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0962" name="Text Box 7">
            <a:extLst>
              <a:ext uri="{FF2B5EF4-FFF2-40B4-BE49-F238E27FC236}">
                <a16:creationId xmlns:a16="http://schemas.microsoft.com/office/drawing/2014/main" id="{8DB30359-7E55-2B4E-8587-7A6F7D294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0963" name="Text Box 8">
            <a:extLst>
              <a:ext uri="{FF2B5EF4-FFF2-40B4-BE49-F238E27FC236}">
                <a16:creationId xmlns:a16="http://schemas.microsoft.com/office/drawing/2014/main" id="{62F1F045-CA0E-2E4F-AAF5-76BA4AF0E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0964" name="Text Box 12">
            <a:extLst>
              <a:ext uri="{FF2B5EF4-FFF2-40B4-BE49-F238E27FC236}">
                <a16:creationId xmlns:a16="http://schemas.microsoft.com/office/drawing/2014/main" id="{98ACA33B-6DB7-EB44-AFA4-C92E46CF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0965" name="Text Box 15">
            <a:extLst>
              <a:ext uri="{FF2B5EF4-FFF2-40B4-BE49-F238E27FC236}">
                <a16:creationId xmlns:a16="http://schemas.microsoft.com/office/drawing/2014/main" id="{FF15DBBD-33E7-B247-B9F0-B8C5D608D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0966" name="TextBox 24">
            <a:extLst>
              <a:ext uri="{FF2B5EF4-FFF2-40B4-BE49-F238E27FC236}">
                <a16:creationId xmlns:a16="http://schemas.microsoft.com/office/drawing/2014/main" id="{55EA07D1-0AED-D14A-B7A2-329147D8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BA8A1-A30F-A040-85D7-A69B72A48183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1EE883-AD9A-F248-81F6-4F05C8EC2D2B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0D39E-81FB-7F4F-BC65-75541C1EDCD5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9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Group 3">
            <a:extLst>
              <a:ext uri="{FF2B5EF4-FFF2-40B4-BE49-F238E27FC236}">
                <a16:creationId xmlns:a16="http://schemas.microsoft.com/office/drawing/2014/main" id="{9F1CBBE0-7E9E-7D4C-AF68-11756F6E9213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3021" name="Picture 4">
              <a:extLst>
                <a:ext uri="{FF2B5EF4-FFF2-40B4-BE49-F238E27FC236}">
                  <a16:creationId xmlns:a16="http://schemas.microsoft.com/office/drawing/2014/main" id="{C7B2385A-7A4C-6040-B0E2-A9A5A926A27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2" name="Rectangle 5">
              <a:extLst>
                <a:ext uri="{FF2B5EF4-FFF2-40B4-BE49-F238E27FC236}">
                  <a16:creationId xmlns:a16="http://schemas.microsoft.com/office/drawing/2014/main" id="{AF45891E-8895-D948-AC53-2DC9296B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3010" name="Text Box 7">
            <a:extLst>
              <a:ext uri="{FF2B5EF4-FFF2-40B4-BE49-F238E27FC236}">
                <a16:creationId xmlns:a16="http://schemas.microsoft.com/office/drawing/2014/main" id="{F15B64F1-361E-804C-B9A5-50FC255A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3011" name="Text Box 8">
            <a:extLst>
              <a:ext uri="{FF2B5EF4-FFF2-40B4-BE49-F238E27FC236}">
                <a16:creationId xmlns:a16="http://schemas.microsoft.com/office/drawing/2014/main" id="{DC8F3F67-C97A-5C44-9358-7A23F700B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3012" name="Text Box 12">
            <a:extLst>
              <a:ext uri="{FF2B5EF4-FFF2-40B4-BE49-F238E27FC236}">
                <a16:creationId xmlns:a16="http://schemas.microsoft.com/office/drawing/2014/main" id="{3BC3BC50-7B7E-4940-BA3A-1EA77387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3013" name="Text Box 15">
            <a:extLst>
              <a:ext uri="{FF2B5EF4-FFF2-40B4-BE49-F238E27FC236}">
                <a16:creationId xmlns:a16="http://schemas.microsoft.com/office/drawing/2014/main" id="{1B457746-491C-9548-9576-77D4CDAA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3014" name="TextBox 24">
            <a:extLst>
              <a:ext uri="{FF2B5EF4-FFF2-40B4-BE49-F238E27FC236}">
                <a16:creationId xmlns:a16="http://schemas.microsoft.com/office/drawing/2014/main" id="{6F3C6C81-276C-C746-9A38-77EADC226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4974F1-684D-8648-B2B7-100AD49BBE7F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2553CC-25C4-694B-A6B4-82E0AC05060C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BB578E-7288-3A45-A624-0CF023B265D4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12">
            <a:extLst>
              <a:ext uri="{FF2B5EF4-FFF2-40B4-BE49-F238E27FC236}">
                <a16:creationId xmlns:a16="http://schemas.microsoft.com/office/drawing/2014/main" id="{333D4363-6FC5-E341-A873-C59848CE7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87564"/>
            <a:ext cx="1981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Rate Limiting Step to N cycling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90620-0806-284A-86E1-C04F2002031D}"/>
              </a:ext>
            </a:extLst>
          </p:cNvPr>
          <p:cNvSpPr/>
          <p:nvPr/>
        </p:nvSpPr>
        <p:spPr>
          <a:xfrm>
            <a:off x="2133600" y="1981200"/>
            <a:ext cx="1600200" cy="1905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020" name="TextBox 1">
            <a:extLst>
              <a:ext uri="{FF2B5EF4-FFF2-40B4-BE49-F238E27FC236}">
                <a16:creationId xmlns:a16="http://schemas.microsoft.com/office/drawing/2014/main" id="{F25BB2EC-DAB2-514E-9663-CABFE76E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962401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Depolymerization</a:t>
            </a:r>
          </a:p>
        </p:txBody>
      </p:sp>
    </p:spTree>
    <p:extLst>
      <p:ext uri="{BB962C8B-B14F-4D97-AF65-F5344CB8AC3E}">
        <p14:creationId xmlns:p14="http://schemas.microsoft.com/office/powerpoint/2010/main" val="152438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497A1-BD33-8148-A669-3B7C7B7F3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1"/>
          <a:stretch/>
        </p:blipFill>
        <p:spPr>
          <a:xfrm>
            <a:off x="2922713" y="0"/>
            <a:ext cx="6264687" cy="65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>
            <a:extLst>
              <a:ext uri="{FF2B5EF4-FFF2-40B4-BE49-F238E27FC236}">
                <a16:creationId xmlns:a16="http://schemas.microsoft.com/office/drawing/2014/main" id="{6B65B541-457F-FF43-B4A7-0D620B84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71513"/>
            <a:ext cx="8763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800" b="1"/>
              <a:t>DON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Bacteria and fungi secrete extracellular enzymes to break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complex polymers down into water soluble units that can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pass through cell membranes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Proteases			Proteins		Amino acids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Ribonucleases		Nucleic acids		Nucleotides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Chitinases			Chitins	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Cellulase			N polymers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	</a:t>
            </a:r>
          </a:p>
        </p:txBody>
      </p:sp>
      <p:sp>
        <p:nvSpPr>
          <p:cNvPr id="45058" name="AutoShape 3">
            <a:extLst>
              <a:ext uri="{FF2B5EF4-FFF2-40B4-BE49-F238E27FC236}">
                <a16:creationId xmlns:a16="http://schemas.microsoft.com/office/drawing/2014/main" id="{365B7BBC-A54D-0A4A-89EB-C28B8881D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19400"/>
            <a:ext cx="1143000" cy="1752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59" name="AutoShape 4">
            <a:extLst>
              <a:ext uri="{FF2B5EF4-FFF2-40B4-BE49-F238E27FC236}">
                <a16:creationId xmlns:a16="http://schemas.microsoft.com/office/drawing/2014/main" id="{CDB0AC32-B946-A346-AA82-AB7CC8E1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895600"/>
            <a:ext cx="609600" cy="990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427620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>
            <a:extLst>
              <a:ext uri="{FF2B5EF4-FFF2-40B4-BE49-F238E27FC236}">
                <a16:creationId xmlns:a16="http://schemas.microsoft.com/office/drawing/2014/main" id="{937DF287-367C-924B-A2C2-4EE362A6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933451"/>
            <a:ext cx="6532562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 Box 3">
            <a:extLst>
              <a:ext uri="{FF2B5EF4-FFF2-40B4-BE49-F238E27FC236}">
                <a16:creationId xmlns:a16="http://schemas.microsoft.com/office/drawing/2014/main" id="{BA6CA859-8706-6848-9E72-797BAAAE8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04826"/>
            <a:ext cx="6519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High protease activity yields more amino acids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64241935-8260-4544-A08E-FCF38C706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6262689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Kielland 2006</a:t>
            </a:r>
          </a:p>
        </p:txBody>
      </p:sp>
    </p:spTree>
    <p:extLst>
      <p:ext uri="{BB962C8B-B14F-4D97-AF65-F5344CB8AC3E}">
        <p14:creationId xmlns:p14="http://schemas.microsoft.com/office/powerpoint/2010/main" val="1934948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DON???</a:t>
            </a:r>
          </a:p>
        </p:txBody>
      </p:sp>
    </p:spTree>
    <p:extLst>
      <p:ext uri="{BB962C8B-B14F-4D97-AF65-F5344CB8AC3E}">
        <p14:creationId xmlns:p14="http://schemas.microsoft.com/office/powerpoint/2010/main" val="2507242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3">
            <a:extLst>
              <a:ext uri="{FF2B5EF4-FFF2-40B4-BE49-F238E27FC236}">
                <a16:creationId xmlns:a16="http://schemas.microsoft.com/office/drawing/2014/main" id="{5D0D54F5-4BA4-2F4D-BAB9-DE7DA117F3B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1207" name="Picture 4">
              <a:extLst>
                <a:ext uri="{FF2B5EF4-FFF2-40B4-BE49-F238E27FC236}">
                  <a16:creationId xmlns:a16="http://schemas.microsoft.com/office/drawing/2014/main" id="{A375B83A-D769-BE45-94CA-EE305CDAAF8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8" name="Rectangle 5">
              <a:extLst>
                <a:ext uri="{FF2B5EF4-FFF2-40B4-BE49-F238E27FC236}">
                  <a16:creationId xmlns:a16="http://schemas.microsoft.com/office/drawing/2014/main" id="{E03629BC-9A78-E84F-95EB-B64828F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1202" name="Text Box 7">
            <a:extLst>
              <a:ext uri="{FF2B5EF4-FFF2-40B4-BE49-F238E27FC236}">
                <a16:creationId xmlns:a16="http://schemas.microsoft.com/office/drawing/2014/main" id="{179BB1BB-753A-3C48-9C1E-DB4D38350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1203" name="TextBox 24">
            <a:extLst>
              <a:ext uri="{FF2B5EF4-FFF2-40B4-BE49-F238E27FC236}">
                <a16:creationId xmlns:a16="http://schemas.microsoft.com/office/drawing/2014/main" id="{82035710-8101-E846-AEEE-230AC2F69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495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1204" name="TextBox 1">
            <a:extLst>
              <a:ext uri="{FF2B5EF4-FFF2-40B4-BE49-F238E27FC236}">
                <a16:creationId xmlns:a16="http://schemas.microsoft.com/office/drawing/2014/main" id="{EF3F9D6E-7869-FF4E-AD9F-7349DE7D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6096001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Uptake by ECM &amp; plants</a:t>
            </a:r>
          </a:p>
        </p:txBody>
      </p:sp>
      <p:pic>
        <p:nvPicPr>
          <p:cNvPr id="51205" name="Picture 2">
            <a:extLst>
              <a:ext uri="{FF2B5EF4-FFF2-40B4-BE49-F238E27FC236}">
                <a16:creationId xmlns:a16="http://schemas.microsoft.com/office/drawing/2014/main" id="{B5F344BF-8329-5041-890B-664CBCDBC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990600"/>
            <a:ext cx="4603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8">
            <a:extLst>
              <a:ext uri="{FF2B5EF4-FFF2-40B4-BE49-F238E27FC236}">
                <a16:creationId xmlns:a16="http://schemas.microsoft.com/office/drawing/2014/main" id="{2ECEB7B4-9E95-2743-A44A-00FA0371C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5114926"/>
            <a:ext cx="234791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961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EFD1B0A8-24B3-0E4F-82C0-BA1A0A6D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838201"/>
            <a:ext cx="74676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Nitrogen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•N Mineralization results from microbial break-down of DON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•Microbes release NH</a:t>
            </a:r>
            <a:r>
              <a:rPr lang="en-US" altLang="en-US" sz="2800" baseline="-25000"/>
              <a:t>4</a:t>
            </a:r>
            <a:r>
              <a:rPr lang="en-US" altLang="en-US" sz="2800" baseline="30000"/>
              <a:t>+ </a:t>
            </a:r>
            <a:r>
              <a:rPr lang="en-US" altLang="en-US" sz="2800"/>
              <a:t>to soil solution as they use carbon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Organic-N				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(R-NH</a:t>
            </a:r>
            <a:r>
              <a:rPr lang="en-US" altLang="en-US" sz="2800" b="1" baseline="-25000"/>
              <a:t>2</a:t>
            </a:r>
            <a:r>
              <a:rPr lang="en-US" altLang="en-US" sz="2800" b="1"/>
              <a:t>) 				NH</a:t>
            </a:r>
            <a:r>
              <a:rPr lang="en-US" altLang="en-US" sz="2800" b="1" baseline="-25000"/>
              <a:t>4</a:t>
            </a:r>
            <a:r>
              <a:rPr lang="en-US" altLang="en-US" sz="2800" b="1" baseline="30000"/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	</a:t>
            </a:r>
            <a:endParaRPr lang="en-US" altLang="en-US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EB673D-57D2-6247-9446-25FFC5269356}"/>
              </a:ext>
            </a:extLst>
          </p:cNvPr>
          <p:cNvSpPr/>
          <p:nvPr/>
        </p:nvSpPr>
        <p:spPr>
          <a:xfrm>
            <a:off x="3429000" y="4648200"/>
            <a:ext cx="1905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EE904-C2DB-7345-9EEC-E97E59B79016}"/>
              </a:ext>
            </a:extLst>
          </p:cNvPr>
          <p:cNvSpPr/>
          <p:nvPr/>
        </p:nvSpPr>
        <p:spPr>
          <a:xfrm>
            <a:off x="7696200" y="4648200"/>
            <a:ext cx="1524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1351EB-ED16-8C49-BA70-26E67FCF502D}"/>
              </a:ext>
            </a:extLst>
          </p:cNvPr>
          <p:cNvCxnSpPr/>
          <p:nvPr/>
        </p:nvCxnSpPr>
        <p:spPr>
          <a:xfrm>
            <a:off x="5410200" y="5181600"/>
            <a:ext cx="2209800" cy="1588"/>
          </a:xfrm>
          <a:prstGeom prst="line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TextBox 8">
            <a:extLst>
              <a:ext uri="{FF2B5EF4-FFF2-40B4-BE49-F238E27FC236}">
                <a16:creationId xmlns:a16="http://schemas.microsoft.com/office/drawing/2014/main" id="{9A9C1754-A57B-3B44-8EF8-53472628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334001"/>
            <a:ext cx="2044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 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(ammonification)</a:t>
            </a:r>
          </a:p>
        </p:txBody>
      </p:sp>
    </p:spTree>
    <p:extLst>
      <p:ext uri="{BB962C8B-B14F-4D97-AF65-F5344CB8AC3E}">
        <p14:creationId xmlns:p14="http://schemas.microsoft.com/office/powerpoint/2010/main" val="2003014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3">
            <a:extLst>
              <a:ext uri="{FF2B5EF4-FFF2-40B4-BE49-F238E27FC236}">
                <a16:creationId xmlns:a16="http://schemas.microsoft.com/office/drawing/2014/main" id="{CE876D80-7601-DC4C-8229-89A9D278187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6329" name="Picture 4">
              <a:extLst>
                <a:ext uri="{FF2B5EF4-FFF2-40B4-BE49-F238E27FC236}">
                  <a16:creationId xmlns:a16="http://schemas.microsoft.com/office/drawing/2014/main" id="{C8C29C20-AF9B-F642-A636-F2A429B477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0" name="Rectangle 5">
              <a:extLst>
                <a:ext uri="{FF2B5EF4-FFF2-40B4-BE49-F238E27FC236}">
                  <a16:creationId xmlns:a16="http://schemas.microsoft.com/office/drawing/2014/main" id="{577FE511-10E4-4C40-8287-DADAB1E8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6322" name="Text Box 7">
            <a:extLst>
              <a:ext uri="{FF2B5EF4-FFF2-40B4-BE49-F238E27FC236}">
                <a16:creationId xmlns:a16="http://schemas.microsoft.com/office/drawing/2014/main" id="{5533F64A-8EB3-DD49-A370-E0BCA6F8E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6323" name="TextBox 24">
            <a:extLst>
              <a:ext uri="{FF2B5EF4-FFF2-40B4-BE49-F238E27FC236}">
                <a16:creationId xmlns:a16="http://schemas.microsoft.com/office/drawing/2014/main" id="{915C98FA-00D0-CA4A-B380-6B5F04FC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6324" name="Text Box 9">
            <a:extLst>
              <a:ext uri="{FF2B5EF4-FFF2-40B4-BE49-F238E27FC236}">
                <a16:creationId xmlns:a16="http://schemas.microsoft.com/office/drawing/2014/main" id="{AC347C89-300E-FC46-90B4-2DE0EDDC2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56325" name="Text Box 19">
            <a:extLst>
              <a:ext uri="{FF2B5EF4-FFF2-40B4-BE49-F238E27FC236}">
                <a16:creationId xmlns:a16="http://schemas.microsoft.com/office/drawing/2014/main" id="{74BF1F9C-F9D2-EF4D-BFEE-6E03B42F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56326" name="AutoShape 24">
            <a:extLst>
              <a:ext uri="{FF2B5EF4-FFF2-40B4-BE49-F238E27FC236}">
                <a16:creationId xmlns:a16="http://schemas.microsoft.com/office/drawing/2014/main" id="{BC4F033B-A54B-4D4E-A791-615C1E09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6327" name="Text Box 19">
            <a:extLst>
              <a:ext uri="{FF2B5EF4-FFF2-40B4-BE49-F238E27FC236}">
                <a16:creationId xmlns:a16="http://schemas.microsoft.com/office/drawing/2014/main" id="{1AFA0808-10DE-F640-9CEB-020C3B0E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2766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CO</a:t>
            </a:r>
            <a:r>
              <a:rPr lang="en-US" altLang="en-US" sz="1800" b="1" baseline="-25000"/>
              <a:t>2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161916-F959-1B41-A347-BFBB469DCBCB}"/>
              </a:ext>
            </a:extLst>
          </p:cNvPr>
          <p:cNvCxnSpPr/>
          <p:nvPr/>
        </p:nvCxnSpPr>
        <p:spPr>
          <a:xfrm rot="16200000" flipV="1">
            <a:off x="7734300" y="39243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06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Box 1">
            <a:extLst>
              <a:ext uri="{FF2B5EF4-FFF2-40B4-BE49-F238E27FC236}">
                <a16:creationId xmlns:a16="http://schemas.microsoft.com/office/drawing/2014/main" id="{ED57E024-3C4E-4542-95AC-509932B28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NH</a:t>
            </a:r>
            <a:r>
              <a:rPr lang="en-US" altLang="en-US" sz="8000" b="1" baseline="-25000"/>
              <a:t>4</a:t>
            </a:r>
            <a:r>
              <a:rPr lang="en-US" altLang="en-US" sz="8000" b="1" baseline="30000"/>
              <a:t>+</a:t>
            </a:r>
            <a:r>
              <a:rPr lang="en-US" altLang="en-US" sz="8000" b="1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07743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3">
            <a:extLst>
              <a:ext uri="{FF2B5EF4-FFF2-40B4-BE49-F238E27FC236}">
                <a16:creationId xmlns:a16="http://schemas.microsoft.com/office/drawing/2014/main" id="{4BE21B00-EF23-7C4A-B77A-EE1C1AAE808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0430" name="Picture 4">
              <a:extLst>
                <a:ext uri="{FF2B5EF4-FFF2-40B4-BE49-F238E27FC236}">
                  <a16:creationId xmlns:a16="http://schemas.microsoft.com/office/drawing/2014/main" id="{FFC9714F-D705-DB4B-B9FE-B8595448DFC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31" name="Rectangle 5">
              <a:extLst>
                <a:ext uri="{FF2B5EF4-FFF2-40B4-BE49-F238E27FC236}">
                  <a16:creationId xmlns:a16="http://schemas.microsoft.com/office/drawing/2014/main" id="{450CC390-B1D2-7049-8E59-BAF72973D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0418" name="Text Box 7">
            <a:extLst>
              <a:ext uri="{FF2B5EF4-FFF2-40B4-BE49-F238E27FC236}">
                <a16:creationId xmlns:a16="http://schemas.microsoft.com/office/drawing/2014/main" id="{5D8302F4-FE20-3A49-A205-837A4D787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0419" name="TextBox 24">
            <a:extLst>
              <a:ext uri="{FF2B5EF4-FFF2-40B4-BE49-F238E27FC236}">
                <a16:creationId xmlns:a16="http://schemas.microsoft.com/office/drawing/2014/main" id="{35D85C08-8D91-4440-99E2-58ADAA773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0420" name="Text Box 9">
            <a:extLst>
              <a:ext uri="{FF2B5EF4-FFF2-40B4-BE49-F238E27FC236}">
                <a16:creationId xmlns:a16="http://schemas.microsoft.com/office/drawing/2014/main" id="{94834DD4-7C15-0541-8340-71D4A96F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0421" name="Text Box 19">
            <a:extLst>
              <a:ext uri="{FF2B5EF4-FFF2-40B4-BE49-F238E27FC236}">
                <a16:creationId xmlns:a16="http://schemas.microsoft.com/office/drawing/2014/main" id="{B2E84879-FCAB-0D4E-BCBA-18A6A4645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0422" name="AutoShape 24">
            <a:extLst>
              <a:ext uri="{FF2B5EF4-FFF2-40B4-BE49-F238E27FC236}">
                <a16:creationId xmlns:a16="http://schemas.microsoft.com/office/drawing/2014/main" id="{70602FF4-3584-D548-90C9-C5B865CC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423" name="Rectangle 12">
            <a:extLst>
              <a:ext uri="{FF2B5EF4-FFF2-40B4-BE49-F238E27FC236}">
                <a16:creationId xmlns:a16="http://schemas.microsoft.com/office/drawing/2014/main" id="{94DCD4E6-468C-8D4F-81E2-8C6EC4F8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914401"/>
            <a:ext cx="5029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Gross Mineralization= Total amount of N released by mineralization (NH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  <a:r>
              <a:rPr lang="en-US" altLang="en-US" sz="1800" b="1"/>
              <a:t> and 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  <a:r>
              <a:rPr lang="en-US" altLang="en-US" sz="1800" b="1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Net mineralization= Gross – immobilization – losses  (NH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  <a:r>
              <a:rPr lang="en-US" altLang="en-US" sz="1800" b="1"/>
              <a:t> and 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  <a:r>
              <a:rPr lang="en-US" altLang="en-US" sz="1800" b="1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(available for plant uptake)</a:t>
            </a:r>
          </a:p>
        </p:txBody>
      </p:sp>
      <p:sp>
        <p:nvSpPr>
          <p:cNvPr id="60424" name="Text Box 10">
            <a:extLst>
              <a:ext uri="{FF2B5EF4-FFF2-40B4-BE49-F238E27FC236}">
                <a16:creationId xmlns:a16="http://schemas.microsoft.com/office/drawing/2014/main" id="{9D8608E0-FC6F-9046-9F07-AAFCB16CD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0425" name="Text Box 21">
            <a:extLst>
              <a:ext uri="{FF2B5EF4-FFF2-40B4-BE49-F238E27FC236}">
                <a16:creationId xmlns:a16="http://schemas.microsoft.com/office/drawing/2014/main" id="{BF660549-C1BB-3142-959C-6623804C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6" name="Text Box 20">
            <a:extLst>
              <a:ext uri="{FF2B5EF4-FFF2-40B4-BE49-F238E27FC236}">
                <a16:creationId xmlns:a16="http://schemas.microsoft.com/office/drawing/2014/main" id="{DD1A479E-1AED-C441-A5AA-B9CA9325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7" name="Line 23">
            <a:extLst>
              <a:ext uri="{FF2B5EF4-FFF2-40B4-BE49-F238E27FC236}">
                <a16:creationId xmlns:a16="http://schemas.microsoft.com/office/drawing/2014/main" id="{406DA935-E896-F64F-AEDF-7371697251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23">
            <a:extLst>
              <a:ext uri="{FF2B5EF4-FFF2-40B4-BE49-F238E27FC236}">
                <a16:creationId xmlns:a16="http://schemas.microsoft.com/office/drawing/2014/main" id="{10949A97-AD87-7747-B4F8-5DDD91859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TextBox 18">
            <a:extLst>
              <a:ext uri="{FF2B5EF4-FFF2-40B4-BE49-F238E27FC236}">
                <a16:creationId xmlns:a16="http://schemas.microsoft.com/office/drawing/2014/main" id="{F9956492-CA7B-C94B-A831-484C798A2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72704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2EBA9558-57D3-4C4E-B37E-E778BEC68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NO</a:t>
            </a:r>
            <a:r>
              <a:rPr lang="en-US" altLang="en-US" sz="8000" b="1" baseline="-25000"/>
              <a:t>3</a:t>
            </a:r>
            <a:r>
              <a:rPr lang="en-US" altLang="en-US" sz="8000" b="1" baseline="30000"/>
              <a:t>-</a:t>
            </a:r>
            <a:r>
              <a:rPr lang="en-US" altLang="en-US" sz="8000" b="1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282303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19" name="Rectangle 12">
            <a:extLst>
              <a:ext uri="{FF2B5EF4-FFF2-40B4-BE49-F238E27FC236}">
                <a16:creationId xmlns:a16="http://schemas.microsoft.com/office/drawing/2014/main" id="{1949720B-EF7E-8146-866E-747DE0EC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914400"/>
            <a:ext cx="457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Gross Mineralization= Total amount of N released by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Net mineralization= Gross – immobilization – losses (available for plant uptake)</a:t>
            </a:r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De-Nitrification</a:t>
            </a:r>
          </a:p>
        </p:txBody>
      </p:sp>
      <p:sp>
        <p:nvSpPr>
          <p:cNvPr id="64526" name="Text Box 21">
            <a:extLst>
              <a:ext uri="{FF2B5EF4-FFF2-40B4-BE49-F238E27FC236}">
                <a16:creationId xmlns:a16="http://schemas.microsoft.com/office/drawing/2014/main" id="{8564BC66-CFC2-834B-A9D9-502B59926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8006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r>
              <a:rPr lang="en-US" altLang="en-US" sz="1800" b="1"/>
              <a:t>O</a:t>
            </a:r>
            <a:endParaRPr lang="en-US" altLang="en-US" sz="1800" b="1" baseline="30000"/>
          </a:p>
        </p:txBody>
      </p:sp>
      <p:sp>
        <p:nvSpPr>
          <p:cNvPr id="64527" name="Text Box 21">
            <a:extLst>
              <a:ext uri="{FF2B5EF4-FFF2-40B4-BE49-F238E27FC236}">
                <a16:creationId xmlns:a16="http://schemas.microsoft.com/office/drawing/2014/main" id="{FB9D6FF7-32AB-3F4B-9721-61084C98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648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x</a:t>
            </a:r>
            <a:endParaRPr lang="en-US" altLang="en-US" sz="1800" b="1" baseline="30000"/>
          </a:p>
        </p:txBody>
      </p:sp>
      <p:sp>
        <p:nvSpPr>
          <p:cNvPr id="64528" name="Text Box 21">
            <a:extLst>
              <a:ext uri="{FF2B5EF4-FFF2-40B4-BE49-F238E27FC236}">
                <a16:creationId xmlns:a16="http://schemas.microsoft.com/office/drawing/2014/main" id="{962CDE69-330D-604D-928C-5DCD78AE8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91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endParaRPr lang="en-US" altLang="en-US" sz="1800" b="1" baseline="3000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/>
          <p:nvPr/>
        </p:nvCxnSpPr>
        <p:spPr>
          <a:xfrm rot="16200000" flipV="1">
            <a:off x="2247900" y="51435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  <p:sp>
        <p:nvSpPr>
          <p:cNvPr id="64531" name="Text Box 10">
            <a:extLst>
              <a:ext uri="{FF2B5EF4-FFF2-40B4-BE49-F238E27FC236}">
                <a16:creationId xmlns:a16="http://schemas.microsoft.com/office/drawing/2014/main" id="{E8250BE7-2933-5848-8E8C-AE8B30CB7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172201"/>
            <a:ext cx="20574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Leached to groundwater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7F83156-342D-064D-9569-813788035814}"/>
              </a:ext>
            </a:extLst>
          </p:cNvPr>
          <p:cNvCxnSpPr/>
          <p:nvPr/>
        </p:nvCxnSpPr>
        <p:spPr>
          <a:xfrm rot="5400000">
            <a:off x="1905000" y="6324600"/>
            <a:ext cx="685800" cy="76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1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FD3B-F66C-CD43-ABF5-DA6A5579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Nutrients limit productivity (primarily N and 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CC01F-3F5B-B74A-A1F1-D4E89439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90688"/>
            <a:ext cx="8724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7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>
            <a:extLst>
              <a:ext uri="{FF2B5EF4-FFF2-40B4-BE49-F238E27FC236}">
                <a16:creationId xmlns:a16="http://schemas.microsoft.com/office/drawing/2014/main" id="{04D06130-CF27-C547-92B2-4A2DBC85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914400"/>
            <a:ext cx="7191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extBox 2">
            <a:extLst>
              <a:ext uri="{FF2B5EF4-FFF2-40B4-BE49-F238E27FC236}">
                <a16:creationId xmlns:a16="http://schemas.microsoft.com/office/drawing/2014/main" id="{3EFE132E-765B-A240-876D-7AE9F2820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04800"/>
            <a:ext cx="853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Predictable variation in litter quality impacts net N mineralization</a:t>
            </a:r>
          </a:p>
        </p:txBody>
      </p:sp>
      <p:sp>
        <p:nvSpPr>
          <p:cNvPr id="66563" name="TextBox 3">
            <a:extLst>
              <a:ext uri="{FF2B5EF4-FFF2-40B4-BE49-F238E27FC236}">
                <a16:creationId xmlns:a16="http://schemas.microsoft.com/office/drawing/2014/main" id="{C1351B74-00EE-E747-BCDF-ECC9F4214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64008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Scott &amp; Binkley 1997</a:t>
            </a:r>
          </a:p>
        </p:txBody>
      </p:sp>
    </p:spTree>
    <p:extLst>
      <p:ext uri="{BB962C8B-B14F-4D97-AF65-F5344CB8AC3E}">
        <p14:creationId xmlns:p14="http://schemas.microsoft.com/office/powerpoint/2010/main" val="2752458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>
            <a:extLst>
              <a:ext uri="{FF2B5EF4-FFF2-40B4-BE49-F238E27FC236}">
                <a16:creationId xmlns:a16="http://schemas.microsoft.com/office/drawing/2014/main" id="{9B8119A6-64FA-E84D-AF4D-C9A56B44F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1" y="0"/>
            <a:ext cx="4837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TextBox 3">
            <a:extLst>
              <a:ext uri="{FF2B5EF4-FFF2-40B4-BE49-F238E27FC236}">
                <a16:creationId xmlns:a16="http://schemas.microsoft.com/office/drawing/2014/main" id="{4C3F6980-8881-5246-86C8-538B7F96F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0574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Fast Cycling Systems</a:t>
            </a:r>
          </a:p>
        </p:txBody>
      </p:sp>
      <p:sp>
        <p:nvSpPr>
          <p:cNvPr id="68611" name="TextBox 4">
            <a:extLst>
              <a:ext uri="{FF2B5EF4-FFF2-40B4-BE49-F238E27FC236}">
                <a16:creationId xmlns:a16="http://schemas.microsoft.com/office/drawing/2014/main" id="{68E95D47-AD54-504A-8D62-2F4DD0B7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19812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Slow Cycling Systems</a:t>
            </a:r>
          </a:p>
        </p:txBody>
      </p:sp>
    </p:spTree>
    <p:extLst>
      <p:ext uri="{BB962C8B-B14F-4D97-AF65-F5344CB8AC3E}">
        <p14:creationId xmlns:p14="http://schemas.microsoft.com/office/powerpoint/2010/main" val="1236154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77DB-58A4-2C40-A320-00B479D1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whether systems are fast or slow nutrient cyclers?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26233-7212-A140-9FDA-7D4305280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54909-3547-3D4E-A065-46A5A9B9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99" y="0"/>
            <a:ext cx="8050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2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9AF13-6A9E-034E-A772-D16DF191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54" y="0"/>
            <a:ext cx="8563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10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6032310" y="1285874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3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9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2006220" y="1791268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2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8351-A576-B04D-9265-B80C95F1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 enters systems through recycling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2706B-0500-B544-87FC-D72415B9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7" y="1690688"/>
            <a:ext cx="3860785" cy="50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96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1405719" y="3630304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4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462D-D187-7541-9193-82F6F4B4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39873-FC21-574C-A80D-F181A26D8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9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4219-F2AC-4E4A-86CB-62961A12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Microbes have a ton of 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38A73-48AB-964E-B0D8-CBB67BAF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90" y="1690688"/>
            <a:ext cx="5006275" cy="4903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06A4A-7A70-6543-B75A-A86ED416FD5B}"/>
              </a:ext>
            </a:extLst>
          </p:cNvPr>
          <p:cNvSpPr txBox="1"/>
          <p:nvPr/>
        </p:nvSpPr>
        <p:spPr>
          <a:xfrm>
            <a:off x="7492621" y="2101755"/>
            <a:ext cx="429232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Microbial P = 20-30% total P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N = 4% total N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C = 2% total C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Microbial N:P = 7:1</a:t>
            </a:r>
          </a:p>
          <a:p>
            <a:r>
              <a:rPr lang="en-US" sz="2800" dirty="0">
                <a:solidFill>
                  <a:srgbClr val="7030A0"/>
                </a:solidFill>
              </a:rPr>
              <a:t>Plant N:P = 28:1</a:t>
            </a:r>
          </a:p>
        </p:txBody>
      </p:sp>
    </p:spTree>
    <p:extLst>
      <p:ext uri="{BB962C8B-B14F-4D97-AF65-F5344CB8AC3E}">
        <p14:creationId xmlns:p14="http://schemas.microsoft.com/office/powerpoint/2010/main" val="221500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N:P tends to increase with organism size…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82EA97-DA34-7B41-A833-E9C1EDC8CBBA}"/>
              </a:ext>
            </a:extLst>
          </p:cNvPr>
          <p:cNvCxnSpPr/>
          <p:nvPr/>
        </p:nvCxnSpPr>
        <p:spPr>
          <a:xfrm>
            <a:off x="7014949" y="2402006"/>
            <a:ext cx="259308" cy="135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C6D6E7-C13D-624B-8382-287D63B618CD}"/>
              </a:ext>
            </a:extLst>
          </p:cNvPr>
          <p:cNvSpPr/>
          <p:nvPr/>
        </p:nvSpPr>
        <p:spPr>
          <a:xfrm>
            <a:off x="6878472" y="2265528"/>
            <a:ext cx="2238232" cy="3316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B8C1C-C631-0F4D-8950-BAF71790A200}"/>
              </a:ext>
            </a:extLst>
          </p:cNvPr>
          <p:cNvSpPr/>
          <p:nvPr/>
        </p:nvSpPr>
        <p:spPr>
          <a:xfrm>
            <a:off x="5895833" y="4333310"/>
            <a:ext cx="2238232" cy="1112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9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vertebrates are weird!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86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9AC3F-9E78-DF4D-B93C-89CE1F8E3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2"/>
          <a:stretch/>
        </p:blipFill>
        <p:spPr>
          <a:xfrm>
            <a:off x="2432050" y="1690688"/>
            <a:ext cx="7327900" cy="49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4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3657600" y="3534769"/>
            <a:ext cx="3138985" cy="26749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889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84C4-77D3-7A4B-B140-21F93D02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are very important for plant P uptake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6B46-EB2F-924F-91D9-1983338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315"/>
            <a:ext cx="7687726" cy="4797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16F1B-C452-3445-9A5D-D9A7EB3B26D1}"/>
              </a:ext>
            </a:extLst>
          </p:cNvPr>
          <p:cNvSpPr txBox="1"/>
          <p:nvPr/>
        </p:nvSpPr>
        <p:spPr>
          <a:xfrm>
            <a:off x="9075761" y="2348149"/>
            <a:ext cx="28114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Exchange P for C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Define the plant-soil P interface</a:t>
            </a:r>
          </a:p>
        </p:txBody>
      </p:sp>
    </p:spTree>
    <p:extLst>
      <p:ext uri="{BB962C8B-B14F-4D97-AF65-F5344CB8AC3E}">
        <p14:creationId xmlns:p14="http://schemas.microsoft.com/office/powerpoint/2010/main" val="654357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26B53E-3BAD-0848-A2D4-1195B9DB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5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C0E36-CBCB-F149-B3C2-60144537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443"/>
            <a:ext cx="12192000" cy="406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E4DEC-2698-1946-ABC6-3546FCB9A209}"/>
              </a:ext>
            </a:extLst>
          </p:cNvPr>
          <p:cNvSpPr txBox="1"/>
          <p:nvPr/>
        </p:nvSpPr>
        <p:spPr>
          <a:xfrm>
            <a:off x="586854" y="5909481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Ectomycorrhizae</a:t>
            </a:r>
            <a:r>
              <a:rPr lang="en-US" dirty="0">
                <a:solidFill>
                  <a:srgbClr val="FF0000"/>
                </a:solidFill>
              </a:rPr>
              <a:t> get relatively more N than 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90099-7C28-9E42-A175-487AAA467C8D}"/>
              </a:ext>
            </a:extLst>
          </p:cNvPr>
          <p:cNvSpPr txBox="1"/>
          <p:nvPr/>
        </p:nvSpPr>
        <p:spPr>
          <a:xfrm>
            <a:off x="6225654" y="5909481"/>
            <a:ext cx="506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Arbuscular mycorrhizae get relatively more P than N</a:t>
            </a:r>
          </a:p>
        </p:txBody>
      </p:sp>
    </p:spTree>
    <p:extLst>
      <p:ext uri="{BB962C8B-B14F-4D97-AF65-F5344CB8AC3E}">
        <p14:creationId xmlns:p14="http://schemas.microsoft.com/office/powerpoint/2010/main" val="2806681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BCD7-B8E5-E748-B53D-8F2BD4F6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binds to things, is more available at moderate 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5BDC6-CE21-6849-B5A8-A0AB74CA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074554"/>
            <a:ext cx="66802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1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AF1F-B70E-C34C-9B3B-F8351B08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B66E-B342-654C-9712-ADE619524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7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6397F-BEB3-4D49-AC6E-7D706F6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78" y="660685"/>
            <a:ext cx="5524500" cy="572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D7879-9A4A-B247-8F57-F1C4D2F0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05" y="2210938"/>
            <a:ext cx="4670568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4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21AAF-D575-BB42-9BAC-8941AD28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6200"/>
            <a:ext cx="9067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2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8EAEE-F1E4-CF4D-87F5-DBBB42C6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533400"/>
            <a:ext cx="9093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7F93-DE99-584E-BCDA-F80AC0F4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be the ecosystem impacts of fertilizer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F06EC-BD61-404F-959A-C402F07D8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97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58F0-2C76-984E-96BF-C0CD6CB6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avoid these?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6E01-69EE-E546-9113-84E062D32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35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6A219-E3B3-4445-8CB8-22F350B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27050"/>
            <a:ext cx="89154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5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13855-7658-DC4C-8EFF-0F559D37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527"/>
            <a:ext cx="12192000" cy="3714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A5147-1DEF-AD4D-B79F-45C358BE6686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57533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4C34D-AB7E-1A4F-980D-9CDE4789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152"/>
            <a:ext cx="12192000" cy="4047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4BE87-1148-3A4A-9CCD-37326A0A36A7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5443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1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736979" y="1201003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785</Words>
  <Application>Microsoft Macintosh PowerPoint</Application>
  <PresentationFormat>Widescreen</PresentationFormat>
  <Paragraphs>197</Paragraphs>
  <Slides>67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ＭＳ Ｐゴシック</vt:lpstr>
      <vt:lpstr>Arial</vt:lpstr>
      <vt:lpstr>Calibri</vt:lpstr>
      <vt:lpstr>Calibri Light</vt:lpstr>
      <vt:lpstr>Wingdings</vt:lpstr>
      <vt:lpstr>Office Theme</vt:lpstr>
      <vt:lpstr>Nutrients</vt:lpstr>
      <vt:lpstr>Biologically essential nutrients</vt:lpstr>
      <vt:lpstr>PowerPoint Presentation</vt:lpstr>
      <vt:lpstr>Nutrients limit productivity (primarily N and P)</vt:lpstr>
      <vt:lpstr>Nutrient cycling</vt:lpstr>
      <vt:lpstr>Nutrients cycle through ecosystems differently</vt:lpstr>
      <vt:lpstr>PowerPoint Presentation</vt:lpstr>
      <vt:lpstr>PowerPoint Presentation</vt:lpstr>
      <vt:lpstr>The terrestrial N cycle</vt:lpstr>
      <vt:lpstr>The terrestrial N cycle</vt:lpstr>
      <vt:lpstr>Important N forms</vt:lpstr>
      <vt:lpstr>PowerPoint Presentation</vt:lpstr>
      <vt:lpstr>PowerPoint Presentation</vt:lpstr>
      <vt:lpstr>Biological N fixation: N2  NH3</vt:lpstr>
      <vt:lpstr>PowerPoint Presentation</vt:lpstr>
      <vt:lpstr>Questions to ponder</vt:lpstr>
      <vt:lpstr>PowerPoint Presentation</vt:lpstr>
      <vt:lpstr>PowerPoint Presentation</vt:lpstr>
      <vt:lpstr>Nitrification: NH3  NO2  NO3</vt:lpstr>
      <vt:lpstr>Nitrification: NH3  NO2  NO3</vt:lpstr>
      <vt:lpstr>Nitrification: NH3  NO2  NO3</vt:lpstr>
      <vt:lpstr>PowerPoint Presentation</vt:lpstr>
      <vt:lpstr>Denitrification: NO3  NO, N2O  N2</vt:lpstr>
      <vt:lpstr>PowerPoint Presentation</vt:lpstr>
      <vt:lpstr>Assimilation: Inorganic N  Organic N</vt:lpstr>
      <vt:lpstr>PowerPoint Presentation</vt:lpstr>
      <vt:lpstr>Assimilation: Inorganic N  Organic N Mineralization: Organic N  Inorganic 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determines whether systems are fast or slow nutrient cyclers?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P enters systems through recycling</vt:lpstr>
      <vt:lpstr>PowerPoint Presentation</vt:lpstr>
      <vt:lpstr>Microbes have a ton of P!</vt:lpstr>
      <vt:lpstr>N:P tends to increase with organism size…</vt:lpstr>
      <vt:lpstr>…but vertebrates are weird!</vt:lpstr>
      <vt:lpstr>PowerPoint Presentation</vt:lpstr>
      <vt:lpstr>PowerPoint Presentation</vt:lpstr>
      <vt:lpstr>Mycorrhizae are very important for plant P uptake</vt:lpstr>
      <vt:lpstr>PowerPoint Presentation</vt:lpstr>
      <vt:lpstr>PowerPoint Presentation</vt:lpstr>
      <vt:lpstr>P binds to things, is more available at moderate pH</vt:lpstr>
      <vt:lpstr>Agriculture</vt:lpstr>
      <vt:lpstr>PowerPoint Presentation</vt:lpstr>
      <vt:lpstr>PowerPoint Presentation</vt:lpstr>
      <vt:lpstr>PowerPoint Presentation</vt:lpstr>
      <vt:lpstr>What might be the ecosystem impacts of fertilizer use?</vt:lpstr>
      <vt:lpstr>How do we avoid these?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46</cp:revision>
  <dcterms:created xsi:type="dcterms:W3CDTF">2019-10-09T16:23:36Z</dcterms:created>
  <dcterms:modified xsi:type="dcterms:W3CDTF">2019-10-14T20:25:24Z</dcterms:modified>
</cp:coreProperties>
</file>